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BE6E"/>
    <a:srgbClr val="EF7B3D"/>
    <a:srgbClr val="4D4D4C"/>
    <a:srgbClr val="777877"/>
    <a:srgbClr val="343433"/>
    <a:srgbClr val="0BA4B1"/>
    <a:srgbClr val="36332C"/>
    <a:srgbClr val="D94E2D"/>
    <a:srgbClr val="636463"/>
    <a:srgbClr val="0039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6352"/>
  </p:normalViewPr>
  <p:slideViewPr>
    <p:cSldViewPr snapToGrid="0" snapToObjects="1">
      <p:cViewPr varScale="1">
        <p:scale>
          <a:sx n="146" d="100"/>
          <a:sy n="146" d="100"/>
        </p:scale>
        <p:origin x="176" y="2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093E1-2BFE-914B-BC0A-7A52E69E5431}" type="datetimeFigureOut">
              <a:rPr lang="en-US" smtClean="0"/>
              <a:t>8/10/18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FEF5A6-3B62-B541-896B-EED9DA92109D}" type="slidenum">
              <a:rPr lang="en-US" smtClean="0"/>
              <a:t>‹#›</a:t>
            </a:fld>
            <a:endParaRPr lang="en-US"/>
          </a:p>
        </p:txBody>
      </p:sp>
    </p:spTree>
    <p:extLst>
      <p:ext uri="{BB962C8B-B14F-4D97-AF65-F5344CB8AC3E}">
        <p14:creationId xmlns:p14="http://schemas.microsoft.com/office/powerpoint/2010/main" val="1193827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average participation</a:t>
            </a:r>
            <a:r>
              <a:rPr lang="en-US" baseline="0" dirty="0" smtClean="0"/>
              <a:t> rate among the states is lower for the SAT than the ACT.  This number, when tested statistically is significant meaning that the apparent problem of lack of market share is highly likely a true problem.</a:t>
            </a:r>
            <a:endParaRPr lang="en-US" dirty="0"/>
          </a:p>
        </p:txBody>
      </p:sp>
      <p:sp>
        <p:nvSpPr>
          <p:cNvPr id="4" name="Slide Number Placeholder 3"/>
          <p:cNvSpPr>
            <a:spLocks noGrp="1"/>
          </p:cNvSpPr>
          <p:nvPr>
            <p:ph type="sldNum" sz="quarter" idx="10"/>
          </p:nvPr>
        </p:nvSpPr>
        <p:spPr/>
        <p:txBody>
          <a:bodyPr/>
          <a:lstStyle/>
          <a:p>
            <a:fld id="{1DFEF5A6-3B62-B541-896B-EED9DA92109D}" type="slidenum">
              <a:rPr lang="en-US" smtClean="0"/>
              <a:t>2</a:t>
            </a:fld>
            <a:endParaRPr lang="en-US"/>
          </a:p>
        </p:txBody>
      </p:sp>
    </p:spTree>
    <p:extLst>
      <p:ext uri="{BB962C8B-B14F-4D97-AF65-F5344CB8AC3E}">
        <p14:creationId xmlns:p14="http://schemas.microsoft.com/office/powerpoint/2010/main" val="151631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the data source provided by the</a:t>
            </a:r>
            <a:r>
              <a:rPr lang="en-US" baseline="0" dirty="0" smtClean="0"/>
              <a:t> College Board.  In addition, I pulled data from the US Department of Education so that I could quantify the number of students taking or not taking the SAT in each state.  Lastly, I used information from an article in “Education Week” that summarized the prospective plans of some states regarding standardized testing.</a:t>
            </a:r>
            <a:endParaRPr lang="en-US" dirty="0"/>
          </a:p>
        </p:txBody>
      </p:sp>
      <p:sp>
        <p:nvSpPr>
          <p:cNvPr id="4" name="Slide Number Placeholder 3"/>
          <p:cNvSpPr>
            <a:spLocks noGrp="1"/>
          </p:cNvSpPr>
          <p:nvPr>
            <p:ph type="sldNum" sz="quarter" idx="10"/>
          </p:nvPr>
        </p:nvSpPr>
        <p:spPr/>
        <p:txBody>
          <a:bodyPr/>
          <a:lstStyle/>
          <a:p>
            <a:fld id="{1DFEF5A6-3B62-B541-896B-EED9DA92109D}" type="slidenum">
              <a:rPr lang="en-US" smtClean="0"/>
              <a:t>3</a:t>
            </a:fld>
            <a:endParaRPr lang="en-US"/>
          </a:p>
        </p:txBody>
      </p:sp>
    </p:spTree>
    <p:extLst>
      <p:ext uri="{BB962C8B-B14F-4D97-AF65-F5344CB8AC3E}">
        <p14:creationId xmlns:p14="http://schemas.microsoft.com/office/powerpoint/2010/main" val="528159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were relatively clean except for two</a:t>
            </a:r>
            <a:r>
              <a:rPr lang="en-US" baseline="0" dirty="0" smtClean="0"/>
              <a:t> entries, both from Maryland.  It’s clear from this box plot that the two outliers, one for the SAT data and one from the ACT data needed investigating.  Of particular concern was that the SAT value was lower than the minimum possible SAT value for a section (200).  After checking the source, it was clear that these entries were data error entries.  I corrected the data and continued to use the collection of data for all states.  The graphs on the right show the box plot of the data after the correction</a:t>
            </a:r>
            <a:endParaRPr lang="en-US" dirty="0"/>
          </a:p>
        </p:txBody>
      </p:sp>
      <p:sp>
        <p:nvSpPr>
          <p:cNvPr id="4" name="Slide Number Placeholder 3"/>
          <p:cNvSpPr>
            <a:spLocks noGrp="1"/>
          </p:cNvSpPr>
          <p:nvPr>
            <p:ph type="sldNum" sz="quarter" idx="10"/>
          </p:nvPr>
        </p:nvSpPr>
        <p:spPr/>
        <p:txBody>
          <a:bodyPr/>
          <a:lstStyle/>
          <a:p>
            <a:fld id="{1DFEF5A6-3B62-B541-896B-EED9DA92109D}" type="slidenum">
              <a:rPr lang="en-US" smtClean="0"/>
              <a:t>4</a:t>
            </a:fld>
            <a:endParaRPr lang="en-US"/>
          </a:p>
        </p:txBody>
      </p:sp>
    </p:spTree>
    <p:extLst>
      <p:ext uri="{BB962C8B-B14F-4D97-AF65-F5344CB8AC3E}">
        <p14:creationId xmlns:p14="http://schemas.microsoft.com/office/powerpoint/2010/main" val="93547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many states, they have</a:t>
            </a:r>
            <a:r>
              <a:rPr lang="en-US" baseline="0" dirty="0" smtClean="0"/>
              <a:t> replaced their own standardized test with those from either the College Board or ACT.  This trend started </a:t>
            </a:r>
            <a:r>
              <a:rPr lang="en-US" baseline="0" dirty="0" err="1" smtClean="0"/>
              <a:t>occuring</a:t>
            </a:r>
            <a:r>
              <a:rPr lang="en-US" baseline="0" dirty="0" smtClean="0"/>
              <a:t> in 2012.  The graph combined projected graduation numbers with the percentage of students not taking the SAT, but only in states where the ACT is not required (or strongly encouraged) by the state.  This shows that if the College board is successful in convincing CA to adopt the SAT, for example, it would increase the overall participation rate of the SAT by 12% - 175k additional test takers vs the current 1.5m.</a:t>
            </a:r>
          </a:p>
          <a:p>
            <a:endParaRPr lang="en-US" baseline="0" dirty="0" smtClean="0"/>
          </a:p>
          <a:p>
            <a:r>
              <a:rPr lang="en-US" baseline="0" dirty="0" smtClean="0"/>
              <a:t>Also, four states have announced plans to adopt a standardized test, AZ, GA, FL, and OR.  These four states make up 130,000 potential additional test takers.</a:t>
            </a:r>
            <a:endParaRPr lang="en-US" dirty="0"/>
          </a:p>
        </p:txBody>
      </p:sp>
      <p:sp>
        <p:nvSpPr>
          <p:cNvPr id="4" name="Slide Number Placeholder 3"/>
          <p:cNvSpPr>
            <a:spLocks noGrp="1"/>
          </p:cNvSpPr>
          <p:nvPr>
            <p:ph type="sldNum" sz="quarter" idx="10"/>
          </p:nvPr>
        </p:nvSpPr>
        <p:spPr/>
        <p:txBody>
          <a:bodyPr/>
          <a:lstStyle/>
          <a:p>
            <a:fld id="{1DFEF5A6-3B62-B541-896B-EED9DA92109D}" type="slidenum">
              <a:rPr lang="en-US" smtClean="0"/>
              <a:t>5</a:t>
            </a:fld>
            <a:endParaRPr lang="en-US"/>
          </a:p>
        </p:txBody>
      </p:sp>
    </p:spTree>
    <p:extLst>
      <p:ext uri="{BB962C8B-B14F-4D97-AF65-F5344CB8AC3E}">
        <p14:creationId xmlns:p14="http://schemas.microsoft.com/office/powerpoint/2010/main" val="1966273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states have much higher than 100% participation in SAT and ACT combined.  Getting to the crux of this reason could drive up SAT participation rates.  Logically speaking it makes sense that a particular test may be required by certain universities or trade schools for admissions purposes.  The tests could be required for scholarships, particularly state funded programs.  Surveying students as to ‘why’ they take the exam in certain states may inform a strategy that could be used </a:t>
            </a:r>
            <a:r>
              <a:rPr lang="en-US" baseline="0" smtClean="0"/>
              <a:t>in other states.</a:t>
            </a:r>
            <a:endParaRPr lang="en-US" dirty="0"/>
          </a:p>
        </p:txBody>
      </p:sp>
      <p:sp>
        <p:nvSpPr>
          <p:cNvPr id="4" name="Slide Number Placeholder 3"/>
          <p:cNvSpPr>
            <a:spLocks noGrp="1"/>
          </p:cNvSpPr>
          <p:nvPr>
            <p:ph type="sldNum" sz="quarter" idx="10"/>
          </p:nvPr>
        </p:nvSpPr>
        <p:spPr/>
        <p:txBody>
          <a:bodyPr/>
          <a:lstStyle/>
          <a:p>
            <a:fld id="{1DFEF5A6-3B62-B541-896B-EED9DA92109D}" type="slidenum">
              <a:rPr lang="en-US" smtClean="0"/>
              <a:t>6</a:t>
            </a:fld>
            <a:endParaRPr lang="en-US"/>
          </a:p>
        </p:txBody>
      </p:sp>
    </p:spTree>
    <p:extLst>
      <p:ext uri="{BB962C8B-B14F-4D97-AF65-F5344CB8AC3E}">
        <p14:creationId xmlns:p14="http://schemas.microsoft.com/office/powerpoint/2010/main" val="504267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937" y="1424646"/>
            <a:ext cx="4773565" cy="2040981"/>
          </a:xfrm>
          <a:prstGeom prst="rect">
            <a:avLst/>
          </a:prstGeom>
        </p:spPr>
        <p:txBody>
          <a:bodyPr>
            <a:normAutofit/>
          </a:bodyPr>
          <a:lstStyle>
            <a:lvl1pPr>
              <a:defRPr sz="4000" baseline="0">
                <a:solidFill>
                  <a:schemeClr val="bg1"/>
                </a:solidFill>
                <a:latin typeface="Arial"/>
              </a:defRPr>
            </a:lvl1pPr>
          </a:lstStyle>
          <a:p>
            <a:r>
              <a:rPr lang="en-US" dirty="0"/>
              <a:t>Click to edit Master title style</a:t>
            </a:r>
          </a:p>
        </p:txBody>
      </p:sp>
    </p:spTree>
    <p:extLst>
      <p:ext uri="{BB962C8B-B14F-4D97-AF65-F5344CB8AC3E}">
        <p14:creationId xmlns:p14="http://schemas.microsoft.com/office/powerpoint/2010/main" val="1243163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72945" y="1864163"/>
            <a:ext cx="5208543" cy="2061188"/>
          </a:xfrm>
          <a:prstGeom prst="rect">
            <a:avLst/>
          </a:prstGeom>
        </p:spPr>
        <p:txBody>
          <a:bodyPr>
            <a:normAutofit/>
          </a:bodyPr>
          <a:lstStyle>
            <a:lvl1pPr>
              <a:defRPr sz="4000">
                <a:latin typeface="Arial"/>
              </a:defRPr>
            </a:lvl1pPr>
          </a:lstStyle>
          <a:p>
            <a:r>
              <a:rPr lang="en-US" dirty="0"/>
              <a:t>Click to edit Master title style</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1870"/>
            <a:ext cx="6888312" cy="621387"/>
          </a:xfrm>
          <a:prstGeom prst="rect">
            <a:avLst/>
          </a:prstGeom>
        </p:spPr>
        <p:txBody>
          <a:bodyPr/>
          <a:lstStyle>
            <a:lvl1pPr>
              <a:defRPr sz="2000" baseline="0">
                <a:solidFill>
                  <a:schemeClr val="bg1"/>
                </a:solidFill>
                <a:latin typeface="Arial"/>
              </a:defRPr>
            </a:lvl1pPr>
          </a:lstStyle>
          <a:p>
            <a:r>
              <a:rPr lang="en-US" dirty="0"/>
              <a:t>Click to edit Master title style</a:t>
            </a:r>
          </a:p>
        </p:txBody>
      </p:sp>
      <p:sp>
        <p:nvSpPr>
          <p:cNvPr id="3" name="Content Placeholder 2"/>
          <p:cNvSpPr>
            <a:spLocks noGrp="1"/>
          </p:cNvSpPr>
          <p:nvPr>
            <p:ph idx="1"/>
          </p:nvPr>
        </p:nvSpPr>
        <p:spPr>
          <a:xfrm>
            <a:off x="457200" y="1138966"/>
            <a:ext cx="8229600" cy="3315096"/>
          </a:xfrm>
          <a:prstGeom prst="rect">
            <a:avLst/>
          </a:prstGeom>
        </p:spPr>
        <p:txBody>
          <a:bodyPr/>
          <a:lstStyle>
            <a:lvl1pPr marL="342900" indent="-342900">
              <a:buClr>
                <a:srgbClr val="49BBC6"/>
              </a:buClr>
              <a:buFont typeface="Arial"/>
              <a:buChar char="•"/>
              <a:defRPr sz="2400" baseline="0">
                <a:solidFill>
                  <a:schemeClr val="tx1">
                    <a:lumMod val="65000"/>
                    <a:lumOff val="35000"/>
                  </a:schemeClr>
                </a:solidFill>
                <a:latin typeface="Arial"/>
              </a:defRPr>
            </a:lvl1pPr>
            <a:lvl2pPr marL="742950" indent="-285750">
              <a:buClr>
                <a:srgbClr val="49BBC6"/>
              </a:buClr>
              <a:buFont typeface="Arial"/>
              <a:buChar char="•"/>
              <a:defRPr sz="2000" baseline="0">
                <a:solidFill>
                  <a:schemeClr val="tx1">
                    <a:lumMod val="65000"/>
                    <a:lumOff val="35000"/>
                  </a:schemeClr>
                </a:solidFill>
                <a:latin typeface="Arial"/>
              </a:defRPr>
            </a:lvl2pPr>
            <a:lvl3pPr marL="1143000" indent="-228600">
              <a:buClr>
                <a:srgbClr val="49BBC6"/>
              </a:buClr>
              <a:buFont typeface="Arial"/>
              <a:buChar char="•"/>
              <a:defRPr sz="1800" baseline="0">
                <a:solidFill>
                  <a:schemeClr val="tx1">
                    <a:lumMod val="65000"/>
                    <a:lumOff val="35000"/>
                  </a:schemeClr>
                </a:solidFill>
                <a:latin typeface="Arial"/>
              </a:defRPr>
            </a:lvl3pPr>
            <a:lvl4pPr marL="1600200" indent="-228600">
              <a:buClr>
                <a:srgbClr val="49BBC6"/>
              </a:buClr>
              <a:buFont typeface="Arial"/>
              <a:buChar char="•"/>
              <a:defRPr sz="1600" baseline="0">
                <a:solidFill>
                  <a:schemeClr val="tx1">
                    <a:lumMod val="65000"/>
                    <a:lumOff val="35000"/>
                  </a:schemeClr>
                </a:solidFill>
                <a:latin typeface="Arial"/>
              </a:defRPr>
            </a:lvl4pPr>
            <a:lvl5pPr marL="2057400" indent="-228600">
              <a:buClr>
                <a:srgbClr val="49BBC6"/>
              </a:buClr>
              <a:buFont typeface="Arial"/>
              <a:buChar char="•"/>
              <a:defRPr sz="1400" baseline="0">
                <a:solidFill>
                  <a:schemeClr val="tx1">
                    <a:lumMod val="65000"/>
                    <a:lumOff val="35000"/>
                  </a:schemeClr>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10142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932293"/>
      </p:ext>
    </p:extLst>
  </p:cSld>
  <p:clrMap bg1="lt1" tx1="dk1" bg2="lt2" tx2="dk2" accent1="accent1" accent2="accent2" accent3="accent3" accent4="accent4" accent5="accent5" accent6="accent6" hlink="hlink" folHlink="folHlink"/>
  <p:sldLayoutIdLst>
    <p:sldLayoutId id="2147483660" r:id="rId1"/>
    <p:sldLayoutId id="2147483666" r:id="rId2"/>
    <p:sldLayoutId id="2147483663" r:id="rId3"/>
  </p:sldLayoutIdLst>
  <p:txStyles>
    <p:titleStyle>
      <a:lvl1pPr algn="l"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937" y="1241760"/>
            <a:ext cx="4773565" cy="2040981"/>
          </a:xfrm>
        </p:spPr>
        <p:txBody>
          <a:bodyPr>
            <a:normAutofit fontScale="90000"/>
          </a:bodyPr>
          <a:lstStyle/>
          <a:p>
            <a:r>
              <a:rPr lang="en-US" dirty="0" smtClean="0"/>
              <a:t>DSI Project 1:</a:t>
            </a:r>
            <a:br>
              <a:rPr lang="en-US" dirty="0" smtClean="0"/>
            </a:br>
            <a:r>
              <a:rPr lang="en-US" dirty="0" smtClean="0"/>
              <a:t>Presentation to College Board on SAT Competitiveness</a:t>
            </a:r>
            <a:endParaRPr lang="en-US" dirty="0"/>
          </a:p>
        </p:txBody>
      </p:sp>
    </p:spTree>
    <p:extLst>
      <p:ext uri="{BB962C8B-B14F-4D97-AF65-F5344CB8AC3E}">
        <p14:creationId xmlns:p14="http://schemas.microsoft.com/office/powerpoint/2010/main" val="915173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Popularity of SAT vs ACT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Average Participate Rates Are Significantly Higher for ACT</a:t>
            </a:r>
            <a:endParaRPr lang="en-US" dirty="0"/>
          </a:p>
        </p:txBody>
      </p:sp>
      <p:sp>
        <p:nvSpPr>
          <p:cNvPr id="4" name="TextBox 3"/>
          <p:cNvSpPr txBox="1"/>
          <p:nvPr/>
        </p:nvSpPr>
        <p:spPr>
          <a:xfrm>
            <a:off x="728420" y="2014780"/>
            <a:ext cx="3550972" cy="1908215"/>
          </a:xfrm>
          <a:prstGeom prst="rect">
            <a:avLst/>
          </a:prstGeom>
          <a:noFill/>
        </p:spPr>
        <p:txBody>
          <a:bodyPr wrap="square" rtlCol="0">
            <a:spAutoFit/>
          </a:bodyPr>
          <a:lstStyle/>
          <a:p>
            <a:r>
              <a:rPr lang="en-US" sz="10000" dirty="0" smtClean="0">
                <a:solidFill>
                  <a:srgbClr val="EF7B3D"/>
                </a:solidFill>
              </a:rPr>
              <a:t>40%</a:t>
            </a:r>
          </a:p>
          <a:p>
            <a:r>
              <a:rPr lang="en-US" dirty="0" smtClean="0">
                <a:solidFill>
                  <a:schemeClr val="bg1">
                    <a:lumMod val="75000"/>
                  </a:schemeClr>
                </a:solidFill>
              </a:rPr>
              <a:t>SAT State Average Participation Rate</a:t>
            </a:r>
            <a:endParaRPr lang="en-US" dirty="0">
              <a:solidFill>
                <a:schemeClr val="bg1">
                  <a:lumMod val="75000"/>
                </a:schemeClr>
              </a:solidFill>
            </a:endParaRPr>
          </a:p>
        </p:txBody>
      </p:sp>
      <p:sp>
        <p:nvSpPr>
          <p:cNvPr id="5" name="TextBox 4"/>
          <p:cNvSpPr txBox="1"/>
          <p:nvPr/>
        </p:nvSpPr>
        <p:spPr>
          <a:xfrm>
            <a:off x="5050484" y="2002588"/>
            <a:ext cx="3608884" cy="1908215"/>
          </a:xfrm>
          <a:prstGeom prst="rect">
            <a:avLst/>
          </a:prstGeom>
          <a:noFill/>
        </p:spPr>
        <p:txBody>
          <a:bodyPr wrap="square" rtlCol="0">
            <a:spAutoFit/>
          </a:bodyPr>
          <a:lstStyle/>
          <a:p>
            <a:r>
              <a:rPr lang="en-US" sz="10000" dirty="0" smtClean="0">
                <a:solidFill>
                  <a:srgbClr val="69BE6E"/>
                </a:solidFill>
              </a:rPr>
              <a:t>65%</a:t>
            </a:r>
          </a:p>
          <a:p>
            <a:r>
              <a:rPr lang="en-US" dirty="0" smtClean="0">
                <a:solidFill>
                  <a:schemeClr val="bg1">
                    <a:lumMod val="75000"/>
                  </a:schemeClr>
                </a:solidFill>
              </a:rPr>
              <a:t>ACT State Average Participation Rate</a:t>
            </a:r>
            <a:endParaRPr lang="en-US" dirty="0">
              <a:solidFill>
                <a:schemeClr val="bg1">
                  <a:lumMod val="75000"/>
                </a:schemeClr>
              </a:solidFill>
            </a:endParaRPr>
          </a:p>
        </p:txBody>
      </p:sp>
    </p:spTree>
    <p:extLst>
      <p:ext uri="{BB962C8B-B14F-4D97-AF65-F5344CB8AC3E}">
        <p14:creationId xmlns:p14="http://schemas.microsoft.com/office/powerpoint/2010/main" val="1381259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3" name="Content Placeholder 2"/>
          <p:cNvSpPr>
            <a:spLocks noGrp="1"/>
          </p:cNvSpPr>
          <p:nvPr>
            <p:ph idx="1"/>
          </p:nvPr>
        </p:nvSpPr>
        <p:spPr/>
        <p:txBody>
          <a:bodyPr/>
          <a:lstStyle/>
          <a:p>
            <a:pPr lvl="1" defTabSz="914400">
              <a:spcBef>
                <a:spcPts val="0"/>
              </a:spcBef>
              <a:buClrTx/>
              <a:defRPr/>
            </a:pPr>
            <a:r>
              <a:rPr lang="en-US" dirty="0" smtClean="0"/>
              <a:t>Main </a:t>
            </a:r>
            <a:r>
              <a:rPr lang="en-US" dirty="0" smtClean="0"/>
              <a:t>state level data source is from the </a:t>
            </a:r>
            <a:r>
              <a:rPr lang="en-US" dirty="0" err="1" smtClean="0"/>
              <a:t>prepscholar.com</a:t>
            </a:r>
            <a:r>
              <a:rPr lang="en-US" dirty="0" smtClean="0"/>
              <a:t> blog</a:t>
            </a:r>
            <a:br>
              <a:rPr lang="en-US" dirty="0" smtClean="0"/>
            </a:br>
            <a:endParaRPr lang="en-US" dirty="0" smtClean="0"/>
          </a:p>
          <a:p>
            <a:pPr lvl="1" defTabSz="914400">
              <a:spcBef>
                <a:spcPts val="0"/>
              </a:spcBef>
              <a:buClrTx/>
              <a:defRPr/>
            </a:pPr>
            <a:r>
              <a:rPr lang="en-US" dirty="0" smtClean="0"/>
              <a:t>The ultimate data source for </a:t>
            </a:r>
            <a:r>
              <a:rPr lang="en-US" dirty="0" err="1" smtClean="0"/>
              <a:t>prepscholar</a:t>
            </a:r>
            <a:r>
              <a:rPr lang="en-US" dirty="0" smtClean="0"/>
              <a:t> is the College Board and ACT</a:t>
            </a:r>
            <a:br>
              <a:rPr lang="en-US" dirty="0" smtClean="0"/>
            </a:br>
            <a:endParaRPr lang="en-US" dirty="0" smtClean="0"/>
          </a:p>
          <a:p>
            <a:pPr lvl="1" defTabSz="914400">
              <a:spcBef>
                <a:spcPts val="0"/>
              </a:spcBef>
              <a:buClrTx/>
              <a:defRPr/>
            </a:pPr>
            <a:r>
              <a:rPr lang="en-US" dirty="0" smtClean="0"/>
              <a:t>Projected numbers of graduating students by state provided by the US Department of Education</a:t>
            </a:r>
            <a:br>
              <a:rPr lang="en-US" dirty="0" smtClean="0"/>
            </a:br>
            <a:endParaRPr lang="en-US" dirty="0" smtClean="0"/>
          </a:p>
          <a:p>
            <a:pPr lvl="1" defTabSz="914400">
              <a:spcBef>
                <a:spcPts val="0"/>
              </a:spcBef>
              <a:buClrTx/>
              <a:defRPr/>
            </a:pPr>
            <a:r>
              <a:rPr lang="en-US" dirty="0" smtClean="0"/>
              <a:t>Plans for state adoption of new testing standards from “Education Week”, </a:t>
            </a:r>
            <a:r>
              <a:rPr lang="en-US" dirty="0" err="1" smtClean="0"/>
              <a:t>edweek.org</a:t>
            </a:r>
            <a:endParaRPr lang="en-US" dirty="0" smtClean="0"/>
          </a:p>
        </p:txBody>
      </p:sp>
    </p:spTree>
    <p:extLst>
      <p:ext uri="{BB962C8B-B14F-4D97-AF65-F5344CB8AC3E}">
        <p14:creationId xmlns:p14="http://schemas.microsoft.com/office/powerpoint/2010/main" val="620074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a:t>
            </a:r>
            <a:endParaRPr lang="en-US" dirty="0"/>
          </a:p>
        </p:txBody>
      </p:sp>
      <p:sp>
        <p:nvSpPr>
          <p:cNvPr id="3" name="Content Placeholder 2"/>
          <p:cNvSpPr>
            <a:spLocks noGrp="1"/>
          </p:cNvSpPr>
          <p:nvPr>
            <p:ph idx="1"/>
          </p:nvPr>
        </p:nvSpPr>
        <p:spPr>
          <a:xfrm>
            <a:off x="457200" y="1027753"/>
            <a:ext cx="8229600" cy="331509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 boxplot shows outliers that needed investigation</a:t>
            </a:r>
            <a:endParaRPr lang="en-US" dirty="0"/>
          </a:p>
        </p:txBody>
      </p:sp>
      <p:grpSp>
        <p:nvGrpSpPr>
          <p:cNvPr id="7" name="Group 6"/>
          <p:cNvGrpSpPr/>
          <p:nvPr/>
        </p:nvGrpSpPr>
        <p:grpSpPr>
          <a:xfrm>
            <a:off x="1060704" y="1560801"/>
            <a:ext cx="2972473" cy="3503457"/>
            <a:chOff x="1060704" y="1560801"/>
            <a:chExt cx="2972473" cy="3503457"/>
          </a:xfrm>
        </p:grpSpPr>
        <p:grpSp>
          <p:nvGrpSpPr>
            <p:cNvPr id="9" name="Group 8"/>
            <p:cNvGrpSpPr/>
            <p:nvPr/>
          </p:nvGrpSpPr>
          <p:grpSpPr>
            <a:xfrm>
              <a:off x="1060704" y="1560801"/>
              <a:ext cx="2935402" cy="1705679"/>
              <a:chOff x="768096" y="1647300"/>
              <a:chExt cx="2935402" cy="1705679"/>
            </a:xfrm>
          </p:grpSpPr>
          <p:pic>
            <p:nvPicPr>
              <p:cNvPr id="4" name="Picture 3"/>
              <p:cNvPicPr>
                <a:picLocks noChangeAspect="1"/>
              </p:cNvPicPr>
              <p:nvPr/>
            </p:nvPicPr>
            <p:blipFill>
              <a:blip r:embed="rId3"/>
              <a:stretch>
                <a:fillRect/>
              </a:stretch>
            </p:blipFill>
            <p:spPr>
              <a:xfrm>
                <a:off x="768096" y="1647300"/>
                <a:ext cx="2935402" cy="1705679"/>
              </a:xfrm>
              <a:prstGeom prst="rect">
                <a:avLst/>
              </a:prstGeom>
            </p:spPr>
          </p:pic>
          <p:sp>
            <p:nvSpPr>
              <p:cNvPr id="6" name="7-Point Star 5"/>
              <p:cNvSpPr/>
              <p:nvPr/>
            </p:nvSpPr>
            <p:spPr>
              <a:xfrm>
                <a:off x="1298448" y="2734056"/>
                <a:ext cx="73152" cy="73152"/>
              </a:xfrm>
              <a:prstGeom prst="star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97775" y="3266480"/>
              <a:ext cx="2935402" cy="1797778"/>
              <a:chOff x="780153" y="3352979"/>
              <a:chExt cx="2864198" cy="1797778"/>
            </a:xfrm>
          </p:grpSpPr>
          <p:pic>
            <p:nvPicPr>
              <p:cNvPr id="5" name="Picture 4"/>
              <p:cNvPicPr>
                <a:picLocks noChangeAspect="1"/>
              </p:cNvPicPr>
              <p:nvPr/>
            </p:nvPicPr>
            <p:blipFill>
              <a:blip r:embed="rId4"/>
              <a:stretch>
                <a:fillRect/>
              </a:stretch>
            </p:blipFill>
            <p:spPr>
              <a:xfrm>
                <a:off x="780153" y="3352979"/>
                <a:ext cx="2864198" cy="1797778"/>
              </a:xfrm>
              <a:prstGeom prst="rect">
                <a:avLst/>
              </a:prstGeom>
            </p:spPr>
          </p:pic>
          <p:sp>
            <p:nvSpPr>
              <p:cNvPr id="8" name="7-Point Star 7"/>
              <p:cNvSpPr/>
              <p:nvPr/>
            </p:nvSpPr>
            <p:spPr>
              <a:xfrm>
                <a:off x="1231392" y="4148328"/>
                <a:ext cx="73152" cy="73152"/>
              </a:xfrm>
              <a:prstGeom prst="star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4581144" y="1607663"/>
            <a:ext cx="2980750" cy="3456595"/>
            <a:chOff x="4581144" y="1694162"/>
            <a:chExt cx="2980750" cy="3456595"/>
          </a:xfrm>
        </p:grpSpPr>
        <p:pic>
          <p:nvPicPr>
            <p:cNvPr id="11" name="Picture 10"/>
            <p:cNvPicPr>
              <a:picLocks noChangeAspect="1"/>
            </p:cNvPicPr>
            <p:nvPr/>
          </p:nvPicPr>
          <p:blipFill>
            <a:blip r:embed="rId5"/>
            <a:stretch>
              <a:fillRect/>
            </a:stretch>
          </p:blipFill>
          <p:spPr>
            <a:xfrm>
              <a:off x="4672584" y="3360236"/>
              <a:ext cx="2889310" cy="1790521"/>
            </a:xfrm>
            <a:prstGeom prst="rect">
              <a:avLst/>
            </a:prstGeom>
          </p:spPr>
        </p:pic>
        <p:pic>
          <p:nvPicPr>
            <p:cNvPr id="13" name="Picture 12"/>
            <p:cNvPicPr>
              <a:picLocks noChangeAspect="1"/>
            </p:cNvPicPr>
            <p:nvPr/>
          </p:nvPicPr>
          <p:blipFill>
            <a:blip r:embed="rId6"/>
            <a:stretch>
              <a:fillRect/>
            </a:stretch>
          </p:blipFill>
          <p:spPr>
            <a:xfrm>
              <a:off x="4581144" y="1694162"/>
              <a:ext cx="2980750" cy="1681908"/>
            </a:xfrm>
            <a:prstGeom prst="rect">
              <a:avLst/>
            </a:prstGeom>
          </p:spPr>
        </p:pic>
      </p:grpSp>
    </p:spTree>
    <p:extLst>
      <p:ext uri="{BB962C8B-B14F-4D97-AF65-F5344CB8AC3E}">
        <p14:creationId xmlns:p14="http://schemas.microsoft.com/office/powerpoint/2010/main" val="78862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 1:  Work with Education Departments in Target States to Require All Students to Take SAT</a:t>
            </a:r>
            <a:endParaRPr lang="en-US" dirty="0"/>
          </a:p>
        </p:txBody>
      </p:sp>
      <p:pic>
        <p:nvPicPr>
          <p:cNvPr id="4" name="Picture 3"/>
          <p:cNvPicPr>
            <a:picLocks noChangeAspect="1"/>
          </p:cNvPicPr>
          <p:nvPr/>
        </p:nvPicPr>
        <p:blipFill>
          <a:blip r:embed="rId3"/>
          <a:stretch>
            <a:fillRect/>
          </a:stretch>
        </p:blipFill>
        <p:spPr>
          <a:xfrm>
            <a:off x="457200" y="1517904"/>
            <a:ext cx="5170089" cy="3113532"/>
          </a:xfrm>
          <a:prstGeom prst="rect">
            <a:avLst/>
          </a:prstGeom>
        </p:spPr>
      </p:pic>
      <p:sp>
        <p:nvSpPr>
          <p:cNvPr id="5" name="TextBox 4"/>
          <p:cNvSpPr txBox="1"/>
          <p:nvPr/>
        </p:nvSpPr>
        <p:spPr>
          <a:xfrm>
            <a:off x="1097280" y="1210127"/>
            <a:ext cx="4791456" cy="307777"/>
          </a:xfrm>
          <a:prstGeom prst="rect">
            <a:avLst/>
          </a:prstGeom>
          <a:noFill/>
        </p:spPr>
        <p:txBody>
          <a:bodyPr wrap="square" rtlCol="0">
            <a:spAutoFit/>
          </a:bodyPr>
          <a:lstStyle/>
          <a:p>
            <a:r>
              <a:rPr lang="en-US" sz="1400" dirty="0" smtClean="0">
                <a:solidFill>
                  <a:schemeClr val="bg1">
                    <a:lumMod val="50000"/>
                  </a:schemeClr>
                </a:solidFill>
              </a:rPr>
              <a:t>Projected graduates not </a:t>
            </a:r>
            <a:r>
              <a:rPr lang="en-US" sz="1400" dirty="0">
                <a:solidFill>
                  <a:schemeClr val="bg1">
                    <a:lumMod val="50000"/>
                  </a:schemeClr>
                </a:solidFill>
              </a:rPr>
              <a:t>t</a:t>
            </a:r>
            <a:r>
              <a:rPr lang="en-US" sz="1400" dirty="0" smtClean="0">
                <a:solidFill>
                  <a:schemeClr val="bg1">
                    <a:lumMod val="50000"/>
                  </a:schemeClr>
                </a:solidFill>
              </a:rPr>
              <a:t>aking SAT by state </a:t>
            </a:r>
            <a:r>
              <a:rPr lang="en-US" sz="1000" dirty="0" smtClean="0">
                <a:solidFill>
                  <a:schemeClr val="bg1">
                    <a:lumMod val="50000"/>
                  </a:schemeClr>
                </a:solidFill>
              </a:rPr>
              <a:t>(1,000s)</a:t>
            </a:r>
            <a:r>
              <a:rPr lang="en-US" sz="1400" dirty="0" smtClean="0">
                <a:solidFill>
                  <a:schemeClr val="bg1">
                    <a:lumMod val="50000"/>
                  </a:schemeClr>
                </a:solidFill>
              </a:rPr>
              <a:t> </a:t>
            </a:r>
            <a:endParaRPr lang="en-US" sz="1400" dirty="0">
              <a:solidFill>
                <a:schemeClr val="bg1">
                  <a:lumMod val="50000"/>
                </a:schemeClr>
              </a:solidFill>
            </a:endParaRPr>
          </a:p>
        </p:txBody>
      </p:sp>
      <p:sp>
        <p:nvSpPr>
          <p:cNvPr id="6" name="TextBox 5"/>
          <p:cNvSpPr txBox="1"/>
          <p:nvPr/>
        </p:nvSpPr>
        <p:spPr>
          <a:xfrm>
            <a:off x="5995686" y="1064871"/>
            <a:ext cx="2882096" cy="3693319"/>
          </a:xfrm>
          <a:prstGeom prst="rect">
            <a:avLst/>
          </a:prstGeom>
          <a:noFill/>
        </p:spPr>
        <p:txBody>
          <a:bodyPr wrap="square" rtlCol="0">
            <a:spAutoFit/>
          </a:bodyPr>
          <a:lstStyle/>
          <a:p>
            <a:pPr marL="285750" indent="-285750">
              <a:buFontTx/>
              <a:buChar char="-"/>
            </a:pPr>
            <a:r>
              <a:rPr lang="en-US" dirty="0" smtClean="0"/>
              <a:t>These states do not have ”must” take or similar requirements</a:t>
            </a:r>
            <a:br>
              <a:rPr lang="en-US" dirty="0" smtClean="0"/>
            </a:br>
            <a:endParaRPr lang="en-US" dirty="0" smtClean="0"/>
          </a:p>
          <a:p>
            <a:pPr marL="285750" indent="-285750">
              <a:buFontTx/>
              <a:buChar char="-"/>
            </a:pPr>
            <a:r>
              <a:rPr lang="en-US" dirty="0" smtClean="0"/>
              <a:t>California alone would grow overall SAT participation by 12%</a:t>
            </a:r>
            <a:br>
              <a:rPr lang="en-US" dirty="0" smtClean="0"/>
            </a:br>
            <a:endParaRPr lang="en-US" dirty="0" smtClean="0"/>
          </a:p>
          <a:p>
            <a:pPr marL="285750" indent="-285750">
              <a:buFontTx/>
              <a:buChar char="-"/>
            </a:pPr>
            <a:r>
              <a:rPr lang="en-US" dirty="0" smtClean="0"/>
              <a:t>Following states have plans to replace state specific test:</a:t>
            </a:r>
            <a:br>
              <a:rPr lang="en-US" dirty="0" smtClean="0"/>
            </a:br>
            <a:r>
              <a:rPr lang="en-US" dirty="0" smtClean="0"/>
              <a:t>AZ, GA, FL, OR</a:t>
            </a:r>
          </a:p>
          <a:p>
            <a:pPr marL="285750" indent="-285750">
              <a:buFontTx/>
              <a:buChar char="-"/>
            </a:pPr>
            <a:endParaRPr lang="en-US" dirty="0"/>
          </a:p>
        </p:txBody>
      </p:sp>
    </p:spTree>
    <p:extLst>
      <p:ext uri="{BB962C8B-B14F-4D97-AF65-F5344CB8AC3E}">
        <p14:creationId xmlns:p14="http://schemas.microsoft.com/office/powerpoint/2010/main" val="1564802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 2:  Increase test taking by working with university or trade school admissions offices to require test</a:t>
            </a:r>
            <a:endParaRPr lang="en-US" dirty="0"/>
          </a:p>
        </p:txBody>
      </p:sp>
      <p:sp>
        <p:nvSpPr>
          <p:cNvPr id="3" name="Content Placeholder 2"/>
          <p:cNvSpPr>
            <a:spLocks noGrp="1"/>
          </p:cNvSpPr>
          <p:nvPr>
            <p:ph idx="1"/>
          </p:nvPr>
        </p:nvSpPr>
        <p:spPr>
          <a:xfrm>
            <a:off x="457200" y="1138966"/>
            <a:ext cx="2573383" cy="331509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Many states have much higher than 100% total participation (SAT + ACT)</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This implies that students are either required or want to take both tests.</a:t>
            </a:r>
            <a:endParaRPr lang="en-US" sz="2000" dirty="0"/>
          </a:p>
        </p:txBody>
      </p:sp>
      <p:pic>
        <p:nvPicPr>
          <p:cNvPr id="4" name="Picture 3"/>
          <p:cNvPicPr>
            <a:picLocks noChangeAspect="1"/>
          </p:cNvPicPr>
          <p:nvPr/>
        </p:nvPicPr>
        <p:blipFill>
          <a:blip r:embed="rId3"/>
          <a:stretch>
            <a:fillRect/>
          </a:stretch>
        </p:blipFill>
        <p:spPr>
          <a:xfrm>
            <a:off x="3650951" y="1402081"/>
            <a:ext cx="5315499" cy="3445328"/>
          </a:xfrm>
          <a:prstGeom prst="rect">
            <a:avLst/>
          </a:prstGeom>
        </p:spPr>
      </p:pic>
    </p:spTree>
    <p:extLst>
      <p:ext uri="{BB962C8B-B14F-4D97-AF65-F5344CB8AC3E}">
        <p14:creationId xmlns:p14="http://schemas.microsoft.com/office/powerpoint/2010/main" val="10273693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000" dirty="0" smtClean="0"/>
              <a:t>Work with state lobbying firms to convince states to adopt SAT as a statewide testing standard for high school assessments.</a:t>
            </a:r>
          </a:p>
          <a:p>
            <a:pPr marL="457200" indent="-457200">
              <a:buFont typeface="+mj-lt"/>
              <a:buAutoNum type="arabicPeriod"/>
            </a:pPr>
            <a:r>
              <a:rPr lang="en-US" sz="2000" dirty="0" smtClean="0"/>
              <a:t>Target AZ, GA, FL, and OR first.</a:t>
            </a:r>
          </a:p>
          <a:p>
            <a:pPr marL="457200" indent="-457200">
              <a:buFont typeface="+mj-lt"/>
              <a:buAutoNum type="arabicPeriod"/>
            </a:pPr>
            <a:r>
              <a:rPr lang="en-US" sz="2000" dirty="0" smtClean="0"/>
              <a:t>Do research into why SAT is not required for university or trade school admissions.</a:t>
            </a:r>
          </a:p>
          <a:p>
            <a:pPr marL="457200" indent="-457200">
              <a:buFont typeface="+mj-lt"/>
              <a:buAutoNum type="arabicPeriod"/>
            </a:pPr>
            <a:r>
              <a:rPr lang="en-US" sz="2000" dirty="0" smtClean="0"/>
              <a:t>Adjust according to #3 and market the SAT heavily.</a:t>
            </a:r>
          </a:p>
          <a:p>
            <a:pPr marL="457200" indent="-457200">
              <a:buFont typeface="+mj-lt"/>
              <a:buAutoNum type="arabicPeriod"/>
            </a:pPr>
            <a:r>
              <a:rPr lang="en-US" sz="2000" dirty="0" smtClean="0"/>
              <a:t>Survey students in states with high overall combined participation to determine why they take SAT.  Leverage results in other states.</a:t>
            </a:r>
            <a:endParaRPr lang="en-US" sz="2000" dirty="0"/>
          </a:p>
        </p:txBody>
      </p:sp>
    </p:spTree>
    <p:extLst>
      <p:ext uri="{BB962C8B-B14F-4D97-AF65-F5344CB8AC3E}">
        <p14:creationId xmlns:p14="http://schemas.microsoft.com/office/powerpoint/2010/main" val="844043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crx_ppt_template_w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rx_ppt_template_03" id="{5FA69A66-529A-EC4B-83F0-428BE4B8C75B}" vid="{0AB6C971-FBE5-264A-A358-95183FA728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crx_ppt_template_04</Template>
  <TotalTime>2455</TotalTime>
  <Words>669</Words>
  <Application>Microsoft Macintosh PowerPoint</Application>
  <PresentationFormat>On-screen Show (16:9)</PresentationFormat>
  <Paragraphs>41</Paragraphs>
  <Slides>7</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Calibri</vt:lpstr>
      <vt:lpstr>Arial</vt:lpstr>
      <vt:lpstr>crx_ppt_template_wide</vt:lpstr>
      <vt:lpstr>DSI Project 1: Presentation to College Board on SAT Competitiveness</vt:lpstr>
      <vt:lpstr>Popularity of SAT vs ACT</vt:lpstr>
      <vt:lpstr>Data Sources</vt:lpstr>
      <vt:lpstr>Data Cleaning</vt:lpstr>
      <vt:lpstr>Recommendation 1:  Work with Education Departments in Target States to Require All Students to Take SAT</vt:lpstr>
      <vt:lpstr>Recommendation 2:  Increase test taking by working with university or trade school admissions offices to require test</vt:lpstr>
      <vt:lpstr>Next steps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Marcelo Galvao</dc:creator>
  <cp:lastModifiedBy>Leon, Juan</cp:lastModifiedBy>
  <cp:revision>32</cp:revision>
  <dcterms:created xsi:type="dcterms:W3CDTF">2017-12-07T00:55:55Z</dcterms:created>
  <dcterms:modified xsi:type="dcterms:W3CDTF">2018-08-11T21:58:29Z</dcterms:modified>
</cp:coreProperties>
</file>